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3" r:id="rId3"/>
    <p:sldMasterId id="2147483689" r:id="rId4"/>
    <p:sldMasterId id="2147483697" r:id="rId5"/>
    <p:sldMasterId id="2147483753" r:id="rId6"/>
    <p:sldMasterId id="2147483761" r:id="rId7"/>
    <p:sldMasterId id="2147483773" r:id="rId8"/>
    <p:sldMasterId id="2147483777" r:id="rId9"/>
  </p:sldMasterIdLst>
  <p:notesMasterIdLst>
    <p:notesMasterId r:id="rId87"/>
  </p:notesMasterIdLst>
  <p:sldIdLst>
    <p:sldId id="468" r:id="rId10"/>
    <p:sldId id="469" r:id="rId11"/>
    <p:sldId id="410" r:id="rId12"/>
    <p:sldId id="412" r:id="rId13"/>
    <p:sldId id="257" r:id="rId14"/>
    <p:sldId id="266" r:id="rId15"/>
    <p:sldId id="376" r:id="rId16"/>
    <p:sldId id="463" r:id="rId17"/>
    <p:sldId id="377" r:id="rId18"/>
    <p:sldId id="378" r:id="rId19"/>
    <p:sldId id="396" r:id="rId20"/>
    <p:sldId id="459" r:id="rId21"/>
    <p:sldId id="413" r:id="rId22"/>
    <p:sldId id="466" r:id="rId23"/>
    <p:sldId id="380" r:id="rId24"/>
    <p:sldId id="460" r:id="rId25"/>
    <p:sldId id="381" r:id="rId26"/>
    <p:sldId id="415" r:id="rId27"/>
    <p:sldId id="416" r:id="rId28"/>
    <p:sldId id="395" r:id="rId29"/>
    <p:sldId id="417" r:id="rId30"/>
    <p:sldId id="418" r:id="rId31"/>
    <p:sldId id="420" r:id="rId32"/>
    <p:sldId id="270" r:id="rId33"/>
    <p:sldId id="421" r:id="rId34"/>
    <p:sldId id="422" r:id="rId35"/>
    <p:sldId id="423" r:id="rId36"/>
    <p:sldId id="424" r:id="rId37"/>
    <p:sldId id="428" r:id="rId38"/>
    <p:sldId id="425" r:id="rId39"/>
    <p:sldId id="419" r:id="rId40"/>
    <p:sldId id="465" r:id="rId41"/>
    <p:sldId id="452" r:id="rId42"/>
    <p:sldId id="453" r:id="rId43"/>
    <p:sldId id="366" r:id="rId44"/>
    <p:sldId id="426" r:id="rId45"/>
    <p:sldId id="454" r:id="rId46"/>
    <p:sldId id="455" r:id="rId47"/>
    <p:sldId id="456" r:id="rId48"/>
    <p:sldId id="457" r:id="rId49"/>
    <p:sldId id="458" r:id="rId50"/>
    <p:sldId id="279" r:id="rId51"/>
    <p:sldId id="462" r:id="rId52"/>
    <p:sldId id="464" r:id="rId53"/>
    <p:sldId id="303" r:id="rId54"/>
    <p:sldId id="429" r:id="rId55"/>
    <p:sldId id="471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7" r:id="rId64"/>
    <p:sldId id="399" r:id="rId65"/>
    <p:sldId id="438" r:id="rId66"/>
    <p:sldId id="439" r:id="rId67"/>
    <p:sldId id="440" r:id="rId68"/>
    <p:sldId id="441" r:id="rId69"/>
    <p:sldId id="442" r:id="rId70"/>
    <p:sldId id="443" r:id="rId71"/>
    <p:sldId id="306" r:id="rId72"/>
    <p:sldId id="369" r:id="rId73"/>
    <p:sldId id="444" r:id="rId74"/>
    <p:sldId id="446" r:id="rId75"/>
    <p:sldId id="447" r:id="rId76"/>
    <p:sldId id="448" r:id="rId77"/>
    <p:sldId id="449" r:id="rId78"/>
    <p:sldId id="450" r:id="rId79"/>
    <p:sldId id="451" r:id="rId80"/>
    <p:sldId id="470" r:id="rId81"/>
    <p:sldId id="461" r:id="rId82"/>
    <p:sldId id="368" r:id="rId83"/>
    <p:sldId id="385" r:id="rId84"/>
    <p:sldId id="386" r:id="rId85"/>
    <p:sldId id="370" r:id="rId86"/>
  </p:sldIdLst>
  <p:sldSz cx="11520488" cy="6480175"/>
  <p:notesSz cx="6858000" cy="9144000"/>
  <p:defaultTextStyle>
    <a:defPPr>
      <a:defRPr lang="en-US"/>
    </a:defPPr>
    <a:lvl1pPr marL="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 autoAdjust="0"/>
    <p:restoredTop sz="94721" autoAdjust="0"/>
  </p:normalViewPr>
  <p:slideViewPr>
    <p:cSldViewPr snapToGrid="0" snapToObjects="1">
      <p:cViewPr>
        <p:scale>
          <a:sx n="72" d="100"/>
          <a:sy n="72" d="100"/>
        </p:scale>
        <p:origin x="-629" y="-379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slide" Target="slides/slide67.xml"/><Relationship Id="rId84" Type="http://schemas.openxmlformats.org/officeDocument/2006/relationships/slide" Target="slides/slide75.xml"/><Relationship Id="rId89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90" Type="http://schemas.openxmlformats.org/officeDocument/2006/relationships/theme" Target="theme/theme1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D19CB-241B-4ADB-A548-A44887B3C7B0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F4E5-6A14-4381-B1DE-C9D253CD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27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0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4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67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52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054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8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9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30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5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6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158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637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111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90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558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19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052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843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377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622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861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258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5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6378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0127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4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77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27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389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73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76838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425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0241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70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7900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0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48197" y="361084"/>
            <a:ext cx="10729529" cy="1046954"/>
          </a:xfrm>
          <a:prstGeom prst="rect">
            <a:avLst/>
          </a:prstGeom>
          <a:noFill/>
        </p:spPr>
        <p:txBody>
          <a:bodyPr wrap="square" lIns="86375" tIns="43187" rIns="86375" bIns="43187" rtlCol="0">
            <a:spAutoFit/>
          </a:bodyPr>
          <a:lstStyle/>
          <a:p>
            <a:pPr defTabSz="863740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15843" y="1485418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75" tIns="43187" rIns="86375" bIns="43187" rtlCol="0" anchor="ctr"/>
          <a:lstStyle/>
          <a:p>
            <a:pPr algn="ctr" defTabSz="863740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BF91502-CA6E-4E7E-8CB9-3F1F0850ADB3}"/>
              </a:ext>
            </a:extLst>
          </p:cNvPr>
          <p:cNvSpPr txBox="1"/>
          <p:nvPr userDrawn="1"/>
        </p:nvSpPr>
        <p:spPr>
          <a:xfrm>
            <a:off x="386885" y="2050447"/>
            <a:ext cx="9478611" cy="1308692"/>
          </a:xfrm>
          <a:prstGeom prst="rect">
            <a:avLst/>
          </a:prstGeom>
          <a:noFill/>
        </p:spPr>
        <p:txBody>
          <a:bodyPr wrap="square" lIns="86375" tIns="43187" rIns="86375" bIns="43187" rtlCol="0">
            <a:spAutoFit/>
          </a:bodyPr>
          <a:lstStyle/>
          <a:p>
            <a:pPr defTabSz="863740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Free Online Training for Data Professionals.</a:t>
            </a:r>
          </a:p>
          <a:p>
            <a:pPr defTabSz="863740"/>
            <a:endParaRPr lang="en-US" sz="9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  <a:p>
            <a:pPr defTabSz="863740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By the Community, for the Community.</a:t>
            </a:r>
            <a:endParaRPr lang="en-CA" sz="34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390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48197" y="361084"/>
            <a:ext cx="10729529" cy="1046954"/>
          </a:xfrm>
          <a:prstGeom prst="rect">
            <a:avLst/>
          </a:prstGeom>
          <a:noFill/>
        </p:spPr>
        <p:txBody>
          <a:bodyPr wrap="square" lIns="86375" tIns="43187" rIns="86375" bIns="43187" rtlCol="0">
            <a:spAutoFit/>
          </a:bodyPr>
          <a:lstStyle/>
          <a:p>
            <a:pPr defTabSz="863740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15843" y="1485418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75" tIns="43187" rIns="86375" bIns="43187" rtlCol="0" anchor="ctr"/>
          <a:lstStyle/>
          <a:p>
            <a:pPr algn="ctr" defTabSz="863740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A4ED215-C73F-4520-996B-0CDE957D14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0229" y="1893556"/>
            <a:ext cx="10123929" cy="1240143"/>
          </a:xfrm>
          <a:prstGeom prst="rect">
            <a:avLst/>
          </a:prstGeom>
        </p:spPr>
        <p:txBody>
          <a:bodyPr lIns="86375" tIns="43187" rIns="86375" bIns="43187"/>
          <a:lstStyle>
            <a:lvl1pPr marL="0" marR="0" indent="0" algn="l" defTabSz="863740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  <a:latin typeface="Roboto Bk" pitchFamily="2" charset="0"/>
                <a:ea typeface="Roboto Bk" pitchFamily="2" charset="0"/>
              </a:defRPr>
            </a:lvl1pPr>
          </a:lstStyle>
          <a:p>
            <a:pPr lvl="0"/>
            <a:r>
              <a:rPr lang="en-US" dirty="0"/>
              <a:t>SESSION NAME HERE</a:t>
            </a:r>
          </a:p>
        </p:txBody>
      </p:sp>
    </p:spTree>
    <p:extLst>
      <p:ext uri="{BB962C8B-B14F-4D97-AF65-F5344CB8AC3E}">
        <p14:creationId xmlns:p14="http://schemas.microsoft.com/office/powerpoint/2010/main" val="11801618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542" y="645019"/>
            <a:ext cx="3160633" cy="2862077"/>
          </a:xfrm>
          <a:prstGeom prst="rect">
            <a:avLst/>
          </a:prstGeom>
        </p:spPr>
        <p:txBody>
          <a:bodyPr lIns="86375" tIns="43187" rIns="86375" bIns="43187"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9192" y="645021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="" xmlns:a16="http://schemas.microsoft.com/office/drawing/2014/main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9191" y="1266172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="" xmlns:a16="http://schemas.microsoft.com/office/drawing/2014/main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9191" y="1887323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9190" y="2540937"/>
            <a:ext cx="6382771" cy="4382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="" xmlns:a16="http://schemas.microsoft.com/office/drawing/2014/main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545" y="3935503"/>
            <a:ext cx="6382771" cy="2190036"/>
          </a:xfrm>
          <a:prstGeom prst="rect">
            <a:avLst/>
          </a:prstGeom>
        </p:spPr>
        <p:txBody>
          <a:bodyPr lIns="86375" tIns="43187" rIns="86375" bIns="43187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73376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48194" y="361084"/>
            <a:ext cx="10729529" cy="1046954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pPr defTabSz="864017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15843" y="1485415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 defTabSz="864017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BF91502-CA6E-4E7E-8CB9-3F1F0850ADB3}"/>
              </a:ext>
            </a:extLst>
          </p:cNvPr>
          <p:cNvSpPr txBox="1"/>
          <p:nvPr userDrawn="1"/>
        </p:nvSpPr>
        <p:spPr>
          <a:xfrm>
            <a:off x="386882" y="2050444"/>
            <a:ext cx="9478611" cy="1308692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pPr defTabSz="864017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Free Online Training for Data Professionals.</a:t>
            </a:r>
          </a:p>
          <a:p>
            <a:pPr defTabSz="864017"/>
            <a:endParaRPr lang="en-US" sz="9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  <a:p>
            <a:pPr defTabSz="864017"/>
            <a:r>
              <a:rPr lang="en-US" sz="34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By the Community, for the Community.</a:t>
            </a:r>
            <a:endParaRPr lang="en-CA" sz="3400" dirty="0">
              <a:solidFill>
                <a:prstClr val="white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638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3E6DCD-0925-492B-B952-87A34542FCA4}"/>
              </a:ext>
            </a:extLst>
          </p:cNvPr>
          <p:cNvSpPr txBox="1"/>
          <p:nvPr userDrawn="1"/>
        </p:nvSpPr>
        <p:spPr>
          <a:xfrm>
            <a:off x="348194" y="361084"/>
            <a:ext cx="10729529" cy="1046954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pPr defTabSz="864017"/>
            <a:r>
              <a:rPr lang="en-CA" sz="6200" dirty="0">
                <a:solidFill>
                  <a:prstClr val="white"/>
                </a:solidFill>
                <a:latin typeface="Roboto Bk" pitchFamily="2" charset="0"/>
                <a:ea typeface="Roboto Bk" pitchFamily="2" charset="0"/>
              </a:rPr>
              <a:t>GROUPBY 2020 | MAY 12-13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680A0A8-FC9F-4BA7-8F81-FC4F1418F28C}"/>
              </a:ext>
            </a:extLst>
          </p:cNvPr>
          <p:cNvSpPr/>
          <p:nvPr userDrawn="1"/>
        </p:nvSpPr>
        <p:spPr>
          <a:xfrm>
            <a:off x="515843" y="1485415"/>
            <a:ext cx="5506621" cy="87881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 defTabSz="864017"/>
            <a:endParaRPr lang="en-CA" sz="1700">
              <a:solidFill>
                <a:prstClr val="whit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A4ED215-C73F-4520-996B-0CDE957D14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0229" y="1893553"/>
            <a:ext cx="10123929" cy="1240143"/>
          </a:xfrm>
          <a:prstGeom prst="rect">
            <a:avLst/>
          </a:prstGeom>
        </p:spPr>
        <p:txBody>
          <a:bodyPr lIns="86402" tIns="43201" rIns="86402" bIns="43201"/>
          <a:lstStyle>
            <a:lvl1pPr marL="0" marR="0" indent="0" algn="l" defTabSz="864017" rtl="0" eaLnBrk="1" fontAlgn="auto" latinLnBrk="0" hangingPunct="1">
              <a:lnSpc>
                <a:spcPct val="9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  <a:latin typeface="Roboto Bk" pitchFamily="2" charset="0"/>
                <a:ea typeface="Roboto Bk" pitchFamily="2" charset="0"/>
              </a:defRPr>
            </a:lvl1pPr>
          </a:lstStyle>
          <a:p>
            <a:pPr lvl="0"/>
            <a:r>
              <a:rPr lang="en-US" dirty="0"/>
              <a:t>SESSION NAME HERE</a:t>
            </a:r>
          </a:p>
        </p:txBody>
      </p:sp>
    </p:spTree>
    <p:extLst>
      <p:ext uri="{BB962C8B-B14F-4D97-AF65-F5344CB8AC3E}">
        <p14:creationId xmlns:p14="http://schemas.microsoft.com/office/powerpoint/2010/main" val="14552038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1F74F57-3518-43F1-ABF1-6959897D1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542" y="645018"/>
            <a:ext cx="3160633" cy="2862077"/>
          </a:xfrm>
          <a:prstGeom prst="rect">
            <a:avLst/>
          </a:prstGeom>
        </p:spPr>
        <p:txBody>
          <a:bodyPr lIns="86402" tIns="43201" rIns="86402" bIns="43201"/>
          <a:lstStyle/>
          <a:p>
            <a:endParaRPr lang="en-C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9916C56-DD4D-4C83-B228-C872E6804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9189" y="645018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SPEAKER NAME</a:t>
            </a:r>
          </a:p>
          <a:p>
            <a:pPr lvl="0"/>
            <a:endParaRPr lang="en-CA" dirty="0"/>
          </a:p>
        </p:txBody>
      </p:sp>
      <p:sp>
        <p:nvSpPr>
          <p:cNvPr id="17" name="Text Placeholder 15">
            <a:extLst>
              <a:ext uri="{FF2B5EF4-FFF2-40B4-BE49-F238E27FC236}">
                <a16:creationId xmlns="" xmlns:a16="http://schemas.microsoft.com/office/drawing/2014/main" id="{D7EAC6E4-259D-43D3-A157-4BB04DE0A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9188" y="1266169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JOB TITLE, COMPANY NAME</a:t>
            </a:r>
          </a:p>
          <a:p>
            <a:pPr lvl="0"/>
            <a:endParaRPr lang="en-CA" dirty="0"/>
          </a:p>
        </p:txBody>
      </p:sp>
      <p:sp>
        <p:nvSpPr>
          <p:cNvPr id="18" name="Text Placeholder 15">
            <a:extLst>
              <a:ext uri="{FF2B5EF4-FFF2-40B4-BE49-F238E27FC236}">
                <a16:creationId xmlns="" xmlns:a16="http://schemas.microsoft.com/office/drawing/2014/main" id="{DB96F244-1B5E-4EAC-BD2C-7806A5EBC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9188" y="1887320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WEBSITE</a:t>
            </a:r>
          </a:p>
          <a:p>
            <a:pPr lvl="0"/>
            <a:endParaRPr lang="en-CA" dirty="0"/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DD9FDDC2-1088-45B4-AFF9-B006AAA43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9187" y="2540934"/>
            <a:ext cx="6382771" cy="4382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TWITTER LINK</a:t>
            </a:r>
          </a:p>
          <a:p>
            <a:pPr lvl="0"/>
            <a:endParaRPr lang="en-CA" dirty="0"/>
          </a:p>
        </p:txBody>
      </p:sp>
      <p:sp>
        <p:nvSpPr>
          <p:cNvPr id="20" name="Text Placeholder 15">
            <a:extLst>
              <a:ext uri="{FF2B5EF4-FFF2-40B4-BE49-F238E27FC236}">
                <a16:creationId xmlns="" xmlns:a16="http://schemas.microsoft.com/office/drawing/2014/main" id="{473ABC0F-D641-4DFF-8B9E-C3E9DB9378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542" y="3935503"/>
            <a:ext cx="6382771" cy="2190036"/>
          </a:xfrm>
          <a:prstGeom prst="rect">
            <a:avLst/>
          </a:prstGeom>
        </p:spPr>
        <p:txBody>
          <a:bodyPr lIns="86402" tIns="43201" rIns="86402" bIns="4320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BIO HERE</a:t>
            </a:r>
          </a:p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414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081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Relationship Id="rId9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9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8.xml"/><Relationship Id="rId9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6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5.xml"/><Relationship Id="rId9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32.xml"/><Relationship Id="rId9" Type="http://schemas.openxmlformats.org/officeDocument/2006/relationships/vmlDrawing" Target="../drawings/vmlDrawing5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0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39.xml"/><Relationship Id="rId9" Type="http://schemas.openxmlformats.org/officeDocument/2006/relationships/vmlDrawing" Target="../drawings/vmlDrawing6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7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46.xml"/><Relationship Id="rId9" Type="http://schemas.openxmlformats.org/officeDocument/2006/relationships/vmlDrawing" Target="../drawings/vmlDrawing7.v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734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9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0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2180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3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19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266978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1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23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9177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5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4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0518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01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41661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8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20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="" xmlns:a16="http://schemas.microsoft.com/office/drawing/2014/main" id="{CA351F87-13A5-401E-8733-45E13B608E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3"/>
            <a:ext cx="115204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008F3AA-A568-468A-99BC-68B75D550341}"/>
              </a:ext>
            </a:extLst>
          </p:cNvPr>
          <p:cNvSpPr/>
          <p:nvPr userDrawn="1"/>
        </p:nvSpPr>
        <p:spPr>
          <a:xfrm>
            <a:off x="0" y="3"/>
            <a:ext cx="11520488" cy="6480175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375" tIns="43187" rIns="86375" bIns="43187" rtlCol="0" anchor="ctr"/>
          <a:lstStyle/>
          <a:p>
            <a:pPr algn="ctr" defTabSz="863740"/>
            <a:endParaRPr lang="en-CA" sz="1700">
              <a:solidFill>
                <a:prstClr val="white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="" xmlns:a16="http://schemas.microsoft.com/office/drawing/2014/main" id="{DD431D21-FA50-44D6-BD71-2FE29091C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93" y="2918631"/>
            <a:ext cx="3561599" cy="35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8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txStyles>
    <p:titleStyle>
      <a:lvl1pPr algn="l" defTabSz="86374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35" indent="-215935" algn="l" defTabSz="863740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780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67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54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415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528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154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023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0893" indent="-215935" algn="l" defTabSz="863740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7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374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5611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480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348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1219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089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959" algn="l" defTabSz="86374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="" xmlns:a16="http://schemas.microsoft.com/office/drawing/2014/main" id="{CA351F87-13A5-401E-8733-45E13B608E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15204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008F3AA-A568-468A-99BC-68B75D550341}"/>
              </a:ext>
            </a:extLst>
          </p:cNvPr>
          <p:cNvSpPr/>
          <p:nvPr userDrawn="1"/>
        </p:nvSpPr>
        <p:spPr>
          <a:xfrm>
            <a:off x="0" y="0"/>
            <a:ext cx="11520488" cy="6480175"/>
          </a:xfrm>
          <a:prstGeom prst="rect">
            <a:avLst/>
          </a:prstGeom>
          <a:solidFill>
            <a:schemeClr val="tx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 defTabSz="864017"/>
            <a:endParaRPr lang="en-CA" sz="1700">
              <a:solidFill>
                <a:prstClr val="white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="" xmlns:a16="http://schemas.microsoft.com/office/drawing/2014/main" id="{DD431D21-FA50-44D6-BD71-2FE29091C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90" y="2918631"/>
            <a:ext cx="3561599" cy="35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09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qlmentoring.com/" TargetMode="External"/><Relationship Id="rId2" Type="http://schemas.openxmlformats.org/officeDocument/2006/relationships/hyperlink" Target="mailto:MByrd@ByrdNest-TX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://www.linkedin.com/pub/mike-byrd/1/aa0/bb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8fdcoj5" TargetMode="External"/><Relationship Id="rId2" Type="http://schemas.openxmlformats.org/officeDocument/2006/relationships/hyperlink" Target="https://github.com/MByrdTX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2.png"/><Relationship Id="rId5" Type="http://schemas.openxmlformats.org/officeDocument/2006/relationships/hyperlink" Target="http://www.sqlservercentral.com/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logicalread.com/" TargetMode="External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a-self-tuning-fill-factor-technique-for-sql-server-part-2" TargetMode="External"/><Relationship Id="rId2" Type="http://schemas.openxmlformats.org/officeDocument/2006/relationships/hyperlink" Target="https://www.sqlservercentral.com/articles/a-self-tuning-fill-factor-technique-for-sql-server-part-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sergroup.tv/videos/a-self-tuning-fill-factor-technique-for-sql-serv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DA01322-AA71-4E71-B9AC-BDB45E4E57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bg2"/>
                </a:solidFill>
              </a:rPr>
              <a:t>A Self-Tuning Fill Factor Technique for SQL Server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240481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656" y="2805298"/>
            <a:ext cx="2222205" cy="923330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Left page boundary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Is always {NULL, NULL, ….}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74" y="956931"/>
            <a:ext cx="6620040" cy="4954282"/>
          </a:xfrm>
        </p:spPr>
      </p:pic>
    </p:spTree>
    <p:extLst>
      <p:ext uri="{BB962C8B-B14F-4D97-AF65-F5344CB8AC3E}">
        <p14:creationId xmlns:p14="http://schemas.microsoft.com/office/powerpoint/2010/main" val="3102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So what happens when a page cannot accommodate a new row?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24" y="2113850"/>
            <a:ext cx="3722653" cy="28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Case study at </a:t>
            </a:r>
            <a:r>
              <a:rPr lang="en-US" sz="3600" dirty="0">
                <a:solidFill>
                  <a:schemeClr val="bg1"/>
                </a:solidFill>
                <a:hlinkClick r:id="rId2"/>
              </a:rPr>
              <a:t>https://tinyurl.com/yd8mcmvk</a:t>
            </a:r>
            <a:endParaRPr lang="en-US" sz="3600" dirty="0">
              <a:solidFill>
                <a:schemeClr val="bg1"/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Avg</a:t>
            </a:r>
            <a:r>
              <a:rPr lang="en-US" sz="3200" dirty="0">
                <a:solidFill>
                  <a:schemeClr val="bg1"/>
                </a:solidFill>
              </a:rPr>
              <a:t> bad page split: </a:t>
            </a:r>
            <a:r>
              <a:rPr lang="en-US" sz="3200" dirty="0" err="1">
                <a:solidFill>
                  <a:schemeClr val="bg1"/>
                </a:solidFill>
              </a:rPr>
              <a:t>cpu</a:t>
            </a:r>
            <a:r>
              <a:rPr lang="en-US" sz="3200" dirty="0">
                <a:solidFill>
                  <a:schemeClr val="bg1"/>
                </a:solidFill>
              </a:rPr>
              <a:t>=0.035ms, logical IOs = 6.1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https://tinyurl.com/yd8mcmvk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bad page split: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Trick is to find a value that minimizes bad page splits, but doesn’t result in an excessive storage penalty.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last 3+ years I have really been diving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have never really understood how to determine fill factor 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Just no definitive guidance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to do????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a time long, long ago…..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39" y="872904"/>
            <a:ext cx="2416722" cy="5101968"/>
          </a:xfrm>
          <a:prstGeom prst="rect">
            <a:avLst/>
          </a:prstGeom>
        </p:spPr>
      </p:pic>
      <p:pic>
        <p:nvPicPr>
          <p:cNvPr id="29698" name="Picture 2" descr="Image result for Star War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19" y="2537674"/>
            <a:ext cx="2119645" cy="3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Last April 2019 </a:t>
            </a:r>
            <a:r>
              <a:rPr lang="en-US" dirty="0">
                <a:solidFill>
                  <a:schemeClr val="bg2"/>
                </a:solidFill>
              </a:rPr>
              <a:t>at SQL Saturday 830 (Colorado Springs) I attended two sessions by Jeff </a:t>
            </a:r>
            <a:r>
              <a:rPr lang="en-US" dirty="0" err="1">
                <a:solidFill>
                  <a:schemeClr val="bg2"/>
                </a:solidFill>
              </a:rPr>
              <a:t>Moden</a:t>
            </a:r>
            <a:r>
              <a:rPr lang="en-US" dirty="0">
                <a:solidFill>
                  <a:schemeClr val="bg2"/>
                </a:solidFill>
              </a:rPr>
              <a:t> titled “Black Arts” Index Maintenance: How the “Best Practice” Methods are Silently Killing Performance. 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These </a:t>
            </a:r>
            <a:r>
              <a:rPr lang="en-US" dirty="0">
                <a:solidFill>
                  <a:schemeClr val="bg2"/>
                </a:solidFill>
              </a:rPr>
              <a:t>were outstanding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be downloaded </a:t>
            </a:r>
            <a:r>
              <a:rPr lang="en-US" dirty="0">
                <a:solidFill>
                  <a:schemeClr val="bg2"/>
                </a:solidFill>
              </a:rPr>
              <a:t>from 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u="sng" dirty="0">
                <a:solidFill>
                  <a:schemeClr val="bg2"/>
                </a:solidFill>
                <a:hlinkClick r:id="rId2"/>
              </a:rPr>
              <a:t>://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www.sqlsaturday.com/830/Sessions/Schedule.aspx</a:t>
            </a:r>
            <a:r>
              <a:rPr lang="en-US" dirty="0" smtClean="0">
                <a:solidFill>
                  <a:schemeClr val="bg2"/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Last April at SQL Saturday 830 (Colorado Springs) I attended two sessions by Jeff </a:t>
            </a: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26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Last April at SQL Saturday 830 (Colorado Springs) I attended two sessions by Jeff </a:t>
            </a:r>
            <a:r>
              <a:rPr lang="en-US" sz="3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31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Reader’s Digest version of his presentations is contrary to the popular concept to reorganize at 10% fragmentation and rebuild indexes at 30%.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He </a:t>
            </a:r>
            <a:r>
              <a:rPr lang="en-US" dirty="0">
                <a:solidFill>
                  <a:schemeClr val="bg2"/>
                </a:solidFill>
              </a:rPr>
              <a:t>showed (in the 2 presentations) that page splits caused tremendous performance degradations and that you should probably rebuild indexes at 1% fragmentation.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C667769-E8A3-4E62-B543-EE19CD9D2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smtClean="0"/>
              <a:t>Mike Byrd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40A4A63-C530-4F3D-B9B4-8620D37ACD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 err="1" smtClean="0"/>
              <a:t>ByrdNest</a:t>
            </a:r>
            <a:r>
              <a:rPr lang="en-CA" dirty="0" smtClean="0"/>
              <a:t> Consulting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7C10483-85BC-403C-826F-B567E78CC2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sz="2000" dirty="0"/>
              <a:t>Former rocket scientist and USAF Fighter Pilot -- now a SQL Server geek (24 years)! Past opportunities include free-lance technical writer for PC Magazine, Senior Software Manager for government sponsored munitions effectiveness committee, and insurance company CTO.  Currently senior database engineer consultant for several </a:t>
            </a:r>
            <a:r>
              <a:rPr lang="en-CA" sz="2000" dirty="0" smtClean="0"/>
              <a:t>Texas </a:t>
            </a:r>
            <a:r>
              <a:rPr lang="en-CA" sz="2000" dirty="0"/>
              <a:t>companies. 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="" xmlns:a16="http://schemas.microsoft.com/office/drawing/2014/main" id="{4B1858BF-1BD9-4DBD-B928-D01A820299D2}"/>
              </a:ext>
            </a:extLst>
          </p:cNvPr>
          <p:cNvSpPr txBox="1">
            <a:spLocks/>
          </p:cNvSpPr>
          <p:nvPr/>
        </p:nvSpPr>
        <p:spPr>
          <a:xfrm>
            <a:off x="1131942" y="797418"/>
            <a:ext cx="3160633" cy="2862077"/>
          </a:xfrm>
          <a:prstGeom prst="rect">
            <a:avLst/>
          </a:prstGeom>
        </p:spPr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56" y="276673"/>
            <a:ext cx="1802644" cy="322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6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was a technique that involved tweaking various parameters (plus and minus percentages) and reducing the tweaks to an “optimum” solution.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not always perfect as in a multi-dimensional scenario there are valleys that this solution could drill down on, but it did offer “near” optimum solutions that let us explore options.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to track performance and fragmentation for each index (heaps not counted)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involved with the whole rebuild process for each rebuild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Admin.AgentIndexRebuilds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3" y="1116578"/>
            <a:ext cx="7875056" cy="51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0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Contact Info: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Mike Byrd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213 Lakeview, Sunrise Beach, Texas U.S.A.</a:t>
            </a:r>
          </a:p>
          <a:p>
            <a:r>
              <a:rPr lang="en-US" sz="3200" dirty="0">
                <a:solidFill>
                  <a:schemeClr val="bg1"/>
                </a:solidFill>
              </a:rPr>
              <a:t>512-657-5349</a:t>
            </a:r>
          </a:p>
          <a:p>
            <a:r>
              <a:rPr lang="en-US" sz="3200" dirty="0">
                <a:solidFill>
                  <a:schemeClr val="bg1"/>
                </a:solidFill>
                <a:hlinkClick r:id="rId2"/>
              </a:rPr>
              <a:t>MByrd@ByrdNest-TX.com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  <a:hlinkClick r:id="rId3"/>
              </a:rPr>
              <a:t>www.TSQLMentoring.com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LinkedIn: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http://www.linkedin.com/pub/mike-byrd/1/aa0/bbb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Twitter: @</a:t>
            </a:r>
            <a:r>
              <a:rPr lang="en-US" sz="3200" dirty="0" err="1">
                <a:solidFill>
                  <a:schemeClr val="bg1"/>
                </a:solidFill>
              </a:rPr>
              <a:t>ByrdNest_TX</a:t>
            </a:r>
            <a:endParaRPr lang="en-US" sz="32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07" y="497072"/>
            <a:ext cx="2035818" cy="284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9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Get TOP 20 indexes with worse fragmentation / bad page splits.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sys.dm_db_index_physical_stats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Yields </a:t>
            </a:r>
            <a:r>
              <a:rPr lang="en-US" dirty="0" err="1" smtClean="0">
                <a:solidFill>
                  <a:schemeClr val="bg2"/>
                </a:solidFill>
              </a:rPr>
              <a:t>Average_fragmentation_in_percent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page_count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row_count</a:t>
            </a:r>
            <a:endParaRPr lang="en-US" dirty="0" smtClean="0">
              <a:solidFill>
                <a:schemeClr val="bg2"/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sys.dm_db_index_operational_stats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Yields </a:t>
            </a:r>
            <a:r>
              <a:rPr lang="en-US" dirty="0" err="1" smtClean="0">
                <a:solidFill>
                  <a:schemeClr val="bg1"/>
                </a:solidFill>
              </a:rPr>
              <a:t>Leaf_Allocation_Count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NonLeaf_Allocation_Count</a:t>
            </a:r>
            <a:endParaRPr lang="en-US" dirty="0" smtClean="0">
              <a:solidFill>
                <a:schemeClr val="bg1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sys.dm_db_index_physical_stats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Average_fragmentation_in_percent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row_count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sys.dm_db_index_operational_stats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Leaf_Allocation_Count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NonLeaf_Allocation_Count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https://www.sqlskills.com/blogs/jonathan/tracking-problematic-pages-splits-in-sql-server-2012-extended-events-no-really-this-time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ragmentation </a:t>
            </a:r>
            <a:r>
              <a:rPr lang="en-US" dirty="0">
                <a:solidFill>
                  <a:schemeClr val="bg1"/>
                </a:solidFill>
              </a:rPr>
              <a:t>of database </a:t>
            </a:r>
            <a:r>
              <a:rPr lang="en-US" dirty="0" smtClean="0">
                <a:solidFill>
                  <a:schemeClr val="bg1"/>
                </a:solidFill>
              </a:rPr>
              <a:t>file(s) </a:t>
            </a:r>
            <a:r>
              <a:rPr lang="en-US" dirty="0">
                <a:solidFill>
                  <a:schemeClr val="bg1"/>
                </a:solidFill>
              </a:rPr>
              <a:t>in the file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All new indexes are allocated pages from a mixed extent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new indexes are allocated pages from a mixed extent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External fragmentation (Pages out of order)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occur with deletes or where next row cannot fit into the existing page.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Increase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www.practicalsqldba.com/2012/04/sql-server-index-fragmentation.html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Measured as percentage of out-of-order pages in the leaf pages of an index. 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92" y="1151839"/>
            <a:ext cx="6701233" cy="5015045"/>
          </a:xfrm>
          <a:prstGeom prst="rect">
            <a:avLst/>
          </a:prstGeom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9" y="1271201"/>
            <a:ext cx="6852007" cy="5127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40736" y="5570843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0951" y="3207119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47" y="1006108"/>
            <a:ext cx="6868974" cy="51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1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264675"/>
            <a:ext cx="10800000" cy="720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Somebody has to pay the property taxes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76025" y="1328909"/>
            <a:ext cx="10368439" cy="46010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295504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87504" y="5940547"/>
            <a:ext cx="664905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2870791" y="2863238"/>
            <a:ext cx="978408" cy="733663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2" y="1994061"/>
            <a:ext cx="6673223" cy="394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0" y="1027035"/>
            <a:ext cx="5151615" cy="1664156"/>
          </a:xfrm>
          <a:prstGeom prst="rect">
            <a:avLst/>
          </a:prstGeom>
        </p:spPr>
      </p:pic>
      <p:pic>
        <p:nvPicPr>
          <p:cNvPr id="30722" name="Picture 2" descr="Image result for Longho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138" y="5132794"/>
            <a:ext cx="737559" cy="36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1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6" y="1221938"/>
            <a:ext cx="6564928" cy="4913038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05512" y="4603900"/>
            <a:ext cx="1954381" cy="92333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All this data</a:t>
            </a:r>
          </a:p>
          <a:p>
            <a:r>
              <a:rPr lang="en-US" dirty="0">
                <a:solidFill>
                  <a:schemeClr val="bg2"/>
                </a:solidFill>
              </a:rPr>
              <a:t>m</a:t>
            </a:r>
            <a:r>
              <a:rPr lang="en-US" dirty="0" smtClean="0">
                <a:solidFill>
                  <a:schemeClr val="bg2"/>
                </a:solidFill>
              </a:rPr>
              <a:t>oved logged </a:t>
            </a:r>
          </a:p>
          <a:p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en-US" dirty="0" smtClean="0">
                <a:solidFill>
                  <a:schemeClr val="bg2"/>
                </a:solidFill>
              </a:rPr>
              <a:t>n transaction log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22" y="992695"/>
            <a:ext cx="7224146" cy="540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4595" y="5755509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/>
              <a:t>Bad Page Split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Demo:	</a:t>
            </a:r>
            <a:r>
              <a:rPr lang="en-US" dirty="0" err="1" smtClean="0">
                <a:solidFill>
                  <a:schemeClr val="bg1"/>
                </a:solidFill>
              </a:rPr>
              <a:t>FillFactorIndexSetup.sql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SQLAgentScriptRebuildIndexes.sql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14" y="360362"/>
            <a:ext cx="8507443" cy="56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6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71" y="430638"/>
            <a:ext cx="8435144" cy="567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-1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-2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225gb real data (not including </a:t>
            </a:r>
            <a:r>
              <a:rPr lang="en-US" dirty="0" err="1" smtClean="0">
                <a:solidFill>
                  <a:schemeClr val="bg1"/>
                </a:solidFill>
              </a:rPr>
              <a:t>sprocs</a:t>
            </a:r>
            <a:r>
              <a:rPr lang="en-US" dirty="0" smtClean="0">
                <a:solidFill>
                  <a:schemeClr val="bg1"/>
                </a:solidFill>
              </a:rPr>
              <a:t>, views, etc.)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249 tables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694 indexes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24x7 environment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 smtClean="0">
                <a:solidFill>
                  <a:schemeClr val="bg1"/>
                </a:solidFill>
              </a:rPr>
              <a:t>nonclustered</a:t>
            </a:r>
            <a:r>
              <a:rPr lang="en-US" dirty="0" smtClean="0">
                <a:solidFill>
                  <a:schemeClr val="bg1"/>
                </a:solidFill>
              </a:rPr>
              <a:t>) recorded and fill factor “tweaked”.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Indexes encountered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sequential increase (Identity Column)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Parent Table plus primary key</a:t>
            </a:r>
          </a:p>
          <a:p>
            <a:pPr marL="1722632" lvl="2" indent="-571195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FileAttribute</a:t>
            </a:r>
            <a:r>
              <a:rPr lang="en-US" dirty="0" smtClean="0">
                <a:solidFill>
                  <a:schemeClr val="bg1"/>
                </a:solidFill>
              </a:rPr>
              <a:t> table {</a:t>
            </a:r>
            <a:r>
              <a:rPr lang="en-US" dirty="0" err="1" smtClean="0">
                <a:solidFill>
                  <a:schemeClr val="bg1"/>
                </a:solidFill>
              </a:rPr>
              <a:t>FileID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FileAttributeID</a:t>
            </a:r>
            <a:r>
              <a:rPr lang="en-US" dirty="0" smtClean="0">
                <a:solidFill>
                  <a:schemeClr val="bg1"/>
                </a:solidFill>
              </a:rPr>
              <a:t>, PK = </a:t>
            </a:r>
            <a:r>
              <a:rPr lang="en-US" dirty="0" err="1" smtClean="0">
                <a:solidFill>
                  <a:schemeClr val="bg1"/>
                </a:solidFill>
              </a:rPr>
              <a:t>FileAttributeID</a:t>
            </a:r>
            <a:r>
              <a:rPr lang="en-US" dirty="0" smtClean="0">
                <a:solidFill>
                  <a:schemeClr val="bg1"/>
                </a:solidFill>
              </a:rPr>
              <a:t>}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Non-Clustered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Usually based on non PK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6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934502"/>
              </p:ext>
            </p:extLst>
          </p:nvPr>
        </p:nvGraphicFramePr>
        <p:xfrm>
          <a:off x="2052084" y="1307809"/>
          <a:ext cx="6560288" cy="4391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897"/>
                <a:gridCol w="490800"/>
                <a:gridCol w="658842"/>
                <a:gridCol w="1160746"/>
                <a:gridCol w="1160746"/>
                <a:gridCol w="932742"/>
                <a:gridCol w="653660"/>
                <a:gridCol w="638855"/>
              </a:tblGrid>
              <a:tr h="130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5.5529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1.0641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1.4646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6781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1.2421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0.0336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6" y="1295774"/>
            <a:ext cx="6570921" cy="459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4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Presentation slides and T-SQL code available </a:t>
            </a:r>
            <a:r>
              <a:rPr lang="en-US" dirty="0">
                <a:solidFill>
                  <a:schemeClr val="bg1"/>
                </a:solidFill>
              </a:rPr>
              <a:t>at </a:t>
            </a:r>
            <a:r>
              <a:rPr lang="en-US" dirty="0">
                <a:hlinkClick r:id="rId2"/>
              </a:rPr>
              <a:t>https://github.com/MByrdTX 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	-or-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  <a:hlinkClick r:id="rId3"/>
              </a:rPr>
              <a:t>https</a:t>
            </a:r>
            <a:r>
              <a:rPr lang="en-US" sz="3600" dirty="0">
                <a:solidFill>
                  <a:schemeClr val="bg1"/>
                </a:solidFill>
                <a:hlinkClick r:id="rId3"/>
              </a:rPr>
              <a:t>://tinyurl.com/y8fdcoj5</a:t>
            </a:r>
            <a:r>
              <a:rPr lang="en-US" dirty="0" smtClean="0"/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 </a:t>
            </a:r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You don’t need to take notes; just listen and review slides and script later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58677"/>
              </p:ext>
            </p:extLst>
          </p:nvPr>
        </p:nvGraphicFramePr>
        <p:xfrm>
          <a:off x="1892599" y="1086838"/>
          <a:ext cx="6539025" cy="500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666"/>
                <a:gridCol w="417694"/>
                <a:gridCol w="655234"/>
                <a:gridCol w="1159601"/>
                <a:gridCol w="1159601"/>
                <a:gridCol w="925167"/>
                <a:gridCol w="650056"/>
                <a:gridCol w="636006"/>
              </a:tblGrid>
              <a:tr h="1017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0.221820894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7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2" y="1201479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75807"/>
              </p:ext>
            </p:extLst>
          </p:nvPr>
        </p:nvGraphicFramePr>
        <p:xfrm>
          <a:off x="3902799" y="1012750"/>
          <a:ext cx="3412400" cy="5277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381"/>
                <a:gridCol w="255871"/>
                <a:gridCol w="341935"/>
                <a:gridCol w="605140"/>
                <a:gridCol w="605140"/>
                <a:gridCol w="482800"/>
                <a:gridCol w="339233"/>
                <a:gridCol w="331900"/>
              </a:tblGrid>
              <a:tr h="448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Index Name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2" y="1010396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7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355849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15"/>
                <a:gridCol w="466728"/>
                <a:gridCol w="753880"/>
                <a:gridCol w="1328184"/>
                <a:gridCol w="1328184"/>
                <a:gridCol w="1066444"/>
                <a:gridCol w="747951"/>
                <a:gridCol w="731010"/>
              </a:tblGrid>
              <a:tr h="1489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4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Thought process for fixing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Collect at least 6 data sets for each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not in first 2 data sets (sets 1 &amp; 2)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And not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If 6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data set fragmentation is smallest, then continue to perturb the fill factor on the next run(s) for that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Identify fill factor for the smallest fragmentation and set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Script then checks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 and stops tweaking when not null.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Unfortunately did not have good benchmarks for performance, but…….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Feb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3"/>
            <a:ext cx="6613451" cy="4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June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1180214"/>
            <a:ext cx="84528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Who Is Mike Byrd?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 former times: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Rocket Scientist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USAF Fighter Pilot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Tech writer for PC Magazine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CTO, Texas Windstorm Insurance Company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Part-time Database Consultant/Trainer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Blogging: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https://logicalread.com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&amp; </a:t>
            </a:r>
            <a:r>
              <a:rPr lang="en-US" dirty="0" smtClean="0">
                <a:solidFill>
                  <a:schemeClr val="bg1"/>
                </a:solidFill>
              </a:rPr>
              <a:t>       	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US" dirty="0">
                <a:solidFill>
                  <a:schemeClr val="bg1"/>
                </a:solidFill>
                <a:hlinkClick r:id="rId5"/>
              </a:rPr>
              <a:t>://www.sqlservercentral.com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Digging </a:t>
            </a:r>
            <a:r>
              <a:rPr lang="en-US" dirty="0">
                <a:solidFill>
                  <a:schemeClr val="bg1"/>
                </a:solidFill>
              </a:rPr>
              <a:t>deeper into the optimizer black box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4" y="217073"/>
            <a:ext cx="19637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96" y="217068"/>
            <a:ext cx="3516097" cy="206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68" y="2284392"/>
            <a:ext cx="23590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51776"/>
            <a:ext cx="2413000" cy="21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ocketscientis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98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34060" y="5802601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{Yes I know different times, but screen shots are indicative of performance through the day.}</a:t>
            </a:r>
          </a:p>
        </p:txBody>
      </p:sp>
    </p:spTree>
    <p:extLst>
      <p:ext uri="{BB962C8B-B14F-4D97-AF65-F5344CB8AC3E}">
        <p14:creationId xmlns:p14="http://schemas.microsoft.com/office/powerpoint/2010/main" val="1753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decreased fragmentation, there are less page splits to wade through for IO range </a:t>
            </a:r>
            <a:r>
              <a:rPr lang="en-US" dirty="0" smtClean="0">
                <a:solidFill>
                  <a:schemeClr val="bg2"/>
                </a:solidFill>
              </a:rPr>
              <a:t>searches</a:t>
            </a:r>
          </a:p>
        </p:txBody>
      </p:sp>
    </p:spTree>
    <p:extLst>
      <p:ext uri="{BB962C8B-B14F-4D97-AF65-F5344CB8AC3E}">
        <p14:creationId xmlns:p14="http://schemas.microsoft.com/office/powerpoint/2010/main" val="96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decreased fragmentation, there are less page splits to wade through for IO range searches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improved fill factor, there are less bad page splits.  </a:t>
            </a:r>
            <a:endParaRPr lang="en-US" dirty="0" smtClean="0">
              <a:solidFill>
                <a:schemeClr val="bg2"/>
              </a:solidFill>
            </a:endParaRP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cost of a page split can be significant.  </a:t>
            </a:r>
            <a:endParaRPr lang="en-US" dirty="0" smtClean="0">
              <a:solidFill>
                <a:schemeClr val="bg2"/>
              </a:solidFill>
            </a:endParaRPr>
          </a:p>
          <a:p>
            <a:pPr marL="2298351" lvl="3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First </a:t>
            </a:r>
            <a:r>
              <a:rPr lang="en-US" dirty="0">
                <a:solidFill>
                  <a:schemeClr val="bg2"/>
                </a:solidFill>
              </a:rPr>
              <a:t>the new page has to be identified, pointers made to it, data movement from the old page to the new page and finally all of this is logged. </a:t>
            </a:r>
          </a:p>
        </p:txBody>
      </p:sp>
    </p:spTree>
    <p:extLst>
      <p:ext uri="{BB962C8B-B14F-4D97-AF65-F5344CB8AC3E}">
        <p14:creationId xmlns:p14="http://schemas.microsoft.com/office/powerpoint/2010/main" val="2337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Requirements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Enterprise version recommended (</a:t>
            </a:r>
            <a:r>
              <a:rPr lang="en-US" dirty="0" err="1" smtClean="0">
                <a:solidFill>
                  <a:schemeClr val="bg1"/>
                </a:solidFill>
              </a:rPr>
              <a:t>OnLine</a:t>
            </a:r>
            <a:r>
              <a:rPr lang="en-US" dirty="0" smtClean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Have in SS2016 SP2 and above for Standard Edition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 code for multiple databases on same </a:t>
            </a:r>
            <a:r>
              <a:rPr lang="en-US" dirty="0" smtClean="0">
                <a:solidFill>
                  <a:schemeClr val="bg2"/>
                </a:solidFill>
              </a:rPr>
              <a:t>server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May want to have separate database for history table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Still would be nice to determine best performance for fill factor value vs pages used.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Rewrite </a:t>
            </a:r>
            <a:r>
              <a:rPr lang="en-US" dirty="0">
                <a:solidFill>
                  <a:schemeClr val="bg2"/>
                </a:solidFill>
              </a:rPr>
              <a:t>code (current code is from proof of concept) – I intend to clean it up in the near future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</a:t>
            </a:r>
            <a:r>
              <a:rPr lang="en-US" dirty="0">
                <a:solidFill>
                  <a:srgbClr val="FF0000"/>
                </a:solidFill>
              </a:rPr>
              <a:t>this should be placed on Microsoft’s wish list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</a:t>
            </a:r>
            <a:r>
              <a:rPr lang="en-US" dirty="0">
                <a:solidFill>
                  <a:schemeClr val="bg2"/>
                </a:solidFill>
              </a:rPr>
              <a:t>} ).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Try and build in additional features as suggested by the community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testing on performance improvements with firm numbers.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Fill Factor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is it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is it used?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Approach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Short Review of Code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Analysis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Conclusions/Observations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No Demos </a:t>
            </a:r>
            <a:r>
              <a:rPr lang="en-US" sz="4000" dirty="0" smtClean="0">
                <a:solidFill>
                  <a:srgbClr val="FFC000"/>
                </a:solidFill>
                <a:sym typeface="Wingdings" panose="05000000000000000000" pitchFamily="2" charset="2"/>
              </a:rPr>
              <a:t></a:t>
            </a:r>
            <a:endParaRPr lang="en-US" sz="4000" dirty="0">
              <a:solidFill>
                <a:srgbClr val="FFC000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Need better way of monitoring </a:t>
            </a:r>
            <a:r>
              <a:rPr lang="en-US" dirty="0" err="1">
                <a:solidFill>
                  <a:schemeClr val="bg2"/>
                </a:solidFill>
              </a:rPr>
              <a:t>Admin.AgentIndexRebuilds</a:t>
            </a:r>
            <a:r>
              <a:rPr lang="en-US" dirty="0">
                <a:solidFill>
                  <a:schemeClr val="bg2"/>
                </a:solidFill>
              </a:rPr>
              <a:t> – both manually and also self-reviewing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Any volunteers out there to implement a dash board???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Code into GitHub (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Should we base fill factor index selection only on Bad Page Splits???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Ongoing Work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Still monitoring and analyzing!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This whole idea started as a proof of concept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Offers potential performance benefits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Does demonstrate that effective automatic determination of Fill Factor </a:t>
            </a:r>
            <a:r>
              <a:rPr lang="en-US" sz="3200" b="1" dirty="0">
                <a:solidFill>
                  <a:srgbClr val="FFFF00"/>
                </a:solidFill>
              </a:rPr>
              <a:t>IS</a:t>
            </a:r>
            <a:r>
              <a:rPr lang="en-US" sz="3200" dirty="0">
                <a:solidFill>
                  <a:schemeClr val="bg1"/>
                </a:solidFill>
              </a:rPr>
              <a:t> possible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Current code in production for 14 months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095" y="3801508"/>
            <a:ext cx="1696486" cy="24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concept has been copyrighted with the idea that it belongs to the SQL Server Community.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look forward to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constructive critique and suggestions for improvements from the SQL Server Community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867" y="2265390"/>
            <a:ext cx="4885514" cy="374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278" y="5161399"/>
            <a:ext cx="2381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version of code/presentation documented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www.sqlservercentral.com/articles/a-self-tuning-fill-factor-technique-for-sql-server-part-1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www.sqlservercentral.com/articles/a-self-tuning-fill-factor-technique-for-sql-server-part-2</a:t>
            </a:r>
            <a:endParaRPr lang="en-US" dirty="0" smtClean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video from Austin User’s Group at </a:t>
            </a:r>
            <a:r>
              <a:rPr lang="en-US" dirty="0">
                <a:hlinkClick r:id="rId4"/>
              </a:rPr>
              <a:t>http://usergroup.tv/videos/a-self-tuning-fill-factor-technique-for-sql-server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latest code at GitHub/</a:t>
            </a:r>
            <a:r>
              <a:rPr lang="en-US" dirty="0" err="1" smtClean="0">
                <a:solidFill>
                  <a:schemeClr val="bg1"/>
                </a:solidFill>
              </a:rPr>
              <a:t>DropBox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04" y="1169033"/>
            <a:ext cx="8092521" cy="435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2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4046</Words>
  <Application>Microsoft Office PowerPoint</Application>
  <PresentationFormat>Custom</PresentationFormat>
  <Paragraphs>838</Paragraphs>
  <Slides>77</Slides>
  <Notes>3</Notes>
  <HiddenSlides>0</HiddenSlides>
  <MMClips>1</MMClips>
  <ScaleCrop>false</ScaleCrop>
  <HeadingPairs>
    <vt:vector size="6" baseType="variant"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SQLSatOslo 2016</vt:lpstr>
      <vt:lpstr>2_SQLSatOslo 2016</vt:lpstr>
      <vt:lpstr>3_SQLSatOslo 2016</vt:lpstr>
      <vt:lpstr>5_SQLSatOslo 2016</vt:lpstr>
      <vt:lpstr>6_SQLSatOslo 2016</vt:lpstr>
      <vt:lpstr>4_SQLSatOslo 2016</vt:lpstr>
      <vt:lpstr>7_SQLSatOslo 2016</vt:lpstr>
      <vt:lpstr>1_Office Theme</vt:lpstr>
      <vt:lpstr>2_Office Theme</vt:lpstr>
      <vt:lpstr>Image</vt:lpstr>
      <vt:lpstr>PowerPoint Presentation</vt:lpstr>
      <vt:lpstr>PowerPoint Presentation</vt:lpstr>
      <vt:lpstr>Contact Info:</vt:lpstr>
      <vt:lpstr>Somebody has to pay the property taxes</vt:lpstr>
      <vt:lpstr>PowerPoint Presentation</vt:lpstr>
      <vt:lpstr>Who Is Mike Byrd?</vt:lpstr>
      <vt:lpstr>Overview</vt:lpstr>
      <vt:lpstr>PowerPoint Presentation</vt:lpstr>
      <vt:lpstr>Index Structure (B-tree)</vt:lpstr>
      <vt:lpstr>Index Structure (B-tree)</vt:lpstr>
      <vt:lpstr>Fill Factor</vt:lpstr>
      <vt:lpstr>SQL Server Fill Factor</vt:lpstr>
      <vt:lpstr>SQL Server Fill Factor</vt:lpstr>
      <vt:lpstr>SQL Server Fill Factor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Approach</vt:lpstr>
      <vt:lpstr>Approach</vt:lpstr>
      <vt:lpstr>Admin.AgentIndexRebuilds</vt:lpstr>
      <vt:lpstr>Approach</vt:lpstr>
      <vt:lpstr>Fragmentation</vt:lpstr>
      <vt:lpstr>Fragmentation</vt:lpstr>
      <vt:lpstr>Fragmentation</vt:lpstr>
      <vt:lpstr>Fragmentation</vt:lpstr>
      <vt:lpstr>Internal Fragmentation </vt:lpstr>
      <vt:lpstr>External Fragmentation </vt:lpstr>
      <vt:lpstr>Partial view of B-Tree before adding row</vt:lpstr>
      <vt:lpstr>After adding row to index (Identity column)</vt:lpstr>
      <vt:lpstr>After adding row to index (Identity column, Inter. node expansion)</vt:lpstr>
      <vt:lpstr>Bad Page Split Example (before row insert, rows aligned with extent)</vt:lpstr>
      <vt:lpstr>Bad Page Split Example (after row insert, rows not aligned with extent)</vt:lpstr>
      <vt:lpstr>Code</vt:lpstr>
      <vt:lpstr>SQL Agent Job</vt:lpstr>
      <vt:lpstr>SQL Agent Job</vt:lpstr>
      <vt:lpstr>Analysis -1</vt:lpstr>
      <vt:lpstr>Analysis -2</vt:lpstr>
      <vt:lpstr>Indexes encountered</vt:lpstr>
      <vt:lpstr>Analysis – 3: Clustered Index based on identity column</vt:lpstr>
      <vt:lpstr>Analysis – 3b: Clustered Index based on identity column</vt:lpstr>
      <vt:lpstr>Analysis – 4: Clustered Index (many rows inserted within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6: Non-Clustered Index (random interior inserts)</vt:lpstr>
      <vt:lpstr>Analysis – 6b: Non-Clustered Index (random interior inserts)</vt:lpstr>
      <vt:lpstr>Thought process for fixing fill factor</vt:lpstr>
      <vt:lpstr>Analysis</vt:lpstr>
      <vt:lpstr>Analysis: :  DPA screen shot from late Feb 2019    (Typical Server Performance during the day)</vt:lpstr>
      <vt:lpstr>Analysis: :  DPA screen shot from late June 2019    (Typical Server Performance during the day)</vt:lpstr>
      <vt:lpstr>Analysis: Performance</vt:lpstr>
      <vt:lpstr>Analysis: Performance</vt:lpstr>
      <vt:lpstr>Analysis: Performance</vt:lpstr>
      <vt:lpstr>Requirements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Ongoing Work</vt:lpstr>
      <vt:lpstr>Conclusions</vt:lpstr>
      <vt:lpstr>Finally</vt:lpstr>
      <vt:lpstr>Finally</vt:lpstr>
    </vt:vector>
  </TitlesOfParts>
  <Company>Revealed Design,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Mike Byrd</cp:lastModifiedBy>
  <cp:revision>240</cp:revision>
  <dcterms:created xsi:type="dcterms:W3CDTF">2011-08-19T20:30:49Z</dcterms:created>
  <dcterms:modified xsi:type="dcterms:W3CDTF">2020-05-12T18:21:03Z</dcterms:modified>
</cp:coreProperties>
</file>